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15119350" cy="21383625"/>
  <p:notesSz cx="6735763" cy="9866313"/>
  <p:defaultTextStyle>
    <a:defPPr>
      <a:defRPr lang="ja-JP"/>
    </a:defPPr>
    <a:lvl1pPr marL="0" algn="l" defTabSz="1745224" rtl="0" eaLnBrk="1" latinLnBrk="0" hangingPunct="1">
      <a:defRPr kumimoji="1" sz="3435" kern="1200">
        <a:solidFill>
          <a:schemeClr val="tx1"/>
        </a:solidFill>
        <a:latin typeface="+mn-lt"/>
        <a:ea typeface="+mn-ea"/>
        <a:cs typeface="+mn-cs"/>
      </a:defRPr>
    </a:lvl1pPr>
    <a:lvl2pPr marL="872612" algn="l" defTabSz="1745224" rtl="0" eaLnBrk="1" latinLnBrk="0" hangingPunct="1">
      <a:defRPr kumimoji="1" sz="3435" kern="1200">
        <a:solidFill>
          <a:schemeClr val="tx1"/>
        </a:solidFill>
        <a:latin typeface="+mn-lt"/>
        <a:ea typeface="+mn-ea"/>
        <a:cs typeface="+mn-cs"/>
      </a:defRPr>
    </a:lvl2pPr>
    <a:lvl3pPr marL="1745224" algn="l" defTabSz="1745224" rtl="0" eaLnBrk="1" latinLnBrk="0" hangingPunct="1">
      <a:defRPr kumimoji="1" sz="3435" kern="1200">
        <a:solidFill>
          <a:schemeClr val="tx1"/>
        </a:solidFill>
        <a:latin typeface="+mn-lt"/>
        <a:ea typeface="+mn-ea"/>
        <a:cs typeface="+mn-cs"/>
      </a:defRPr>
    </a:lvl3pPr>
    <a:lvl4pPr marL="2617836" algn="l" defTabSz="1745224" rtl="0" eaLnBrk="1" latinLnBrk="0" hangingPunct="1">
      <a:defRPr kumimoji="1" sz="3435" kern="1200">
        <a:solidFill>
          <a:schemeClr val="tx1"/>
        </a:solidFill>
        <a:latin typeface="+mn-lt"/>
        <a:ea typeface="+mn-ea"/>
        <a:cs typeface="+mn-cs"/>
      </a:defRPr>
    </a:lvl4pPr>
    <a:lvl5pPr marL="3490448" algn="l" defTabSz="1745224" rtl="0" eaLnBrk="1" latinLnBrk="0" hangingPunct="1">
      <a:defRPr kumimoji="1" sz="3435" kern="1200">
        <a:solidFill>
          <a:schemeClr val="tx1"/>
        </a:solidFill>
        <a:latin typeface="+mn-lt"/>
        <a:ea typeface="+mn-ea"/>
        <a:cs typeface="+mn-cs"/>
      </a:defRPr>
    </a:lvl5pPr>
    <a:lvl6pPr marL="4363060" algn="l" defTabSz="1745224" rtl="0" eaLnBrk="1" latinLnBrk="0" hangingPunct="1">
      <a:defRPr kumimoji="1" sz="3435" kern="1200">
        <a:solidFill>
          <a:schemeClr val="tx1"/>
        </a:solidFill>
        <a:latin typeface="+mn-lt"/>
        <a:ea typeface="+mn-ea"/>
        <a:cs typeface="+mn-cs"/>
      </a:defRPr>
    </a:lvl6pPr>
    <a:lvl7pPr marL="5235672" algn="l" defTabSz="1745224" rtl="0" eaLnBrk="1" latinLnBrk="0" hangingPunct="1">
      <a:defRPr kumimoji="1" sz="3435" kern="1200">
        <a:solidFill>
          <a:schemeClr val="tx1"/>
        </a:solidFill>
        <a:latin typeface="+mn-lt"/>
        <a:ea typeface="+mn-ea"/>
        <a:cs typeface="+mn-cs"/>
      </a:defRPr>
    </a:lvl7pPr>
    <a:lvl8pPr marL="6108283" algn="l" defTabSz="1745224" rtl="0" eaLnBrk="1" latinLnBrk="0" hangingPunct="1">
      <a:defRPr kumimoji="1" sz="3435" kern="1200">
        <a:solidFill>
          <a:schemeClr val="tx1"/>
        </a:solidFill>
        <a:latin typeface="+mn-lt"/>
        <a:ea typeface="+mn-ea"/>
        <a:cs typeface="+mn-cs"/>
      </a:defRPr>
    </a:lvl8pPr>
    <a:lvl9pPr marL="6980895" algn="l" defTabSz="1745224" rtl="0" eaLnBrk="1" latinLnBrk="0" hangingPunct="1">
      <a:defRPr kumimoji="1" sz="34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FD5"/>
    <a:srgbClr val="D0C0D7"/>
    <a:srgbClr val="D1F1FB"/>
    <a:srgbClr val="1D2088"/>
    <a:srgbClr val="5743CD"/>
    <a:srgbClr val="F0D7F5"/>
    <a:srgbClr val="920783"/>
    <a:srgbClr val="DFF1F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18" autoAdjust="0"/>
    <p:restoredTop sz="94660"/>
  </p:normalViewPr>
  <p:slideViewPr>
    <p:cSldViewPr snapToGrid="0">
      <p:cViewPr>
        <p:scale>
          <a:sx n="66" d="100"/>
          <a:sy n="66" d="100"/>
        </p:scale>
        <p:origin x="-139" y="-4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88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38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63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11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21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3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45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88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21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0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3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C0E7-9A11-4E79-9B43-C57B13877FD2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A955-46A2-4138-9771-940DDFC1B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26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07340"/>
              </p:ext>
            </p:extLst>
          </p:nvPr>
        </p:nvGraphicFramePr>
        <p:xfrm>
          <a:off x="1059603" y="5310928"/>
          <a:ext cx="13000144" cy="13779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353885933"/>
                    </a:ext>
                  </a:extLst>
                </a:gridCol>
                <a:gridCol w="1720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44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スクール名</a:t>
                      </a: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42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曜日</a:t>
                      </a: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42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時間</a:t>
                      </a: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42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定員</a:t>
                      </a: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42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月会費</a:t>
                      </a:r>
                      <a:endParaRPr kumimoji="1" lang="en-US" altLang="ja-JP" sz="16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42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担当</a:t>
                      </a: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4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918">
                <a:tc>
                  <a:txBody>
                    <a:bodyPr/>
                    <a:lstStyle/>
                    <a:p>
                      <a:pPr marL="0" marR="0" lvl="0" indent="0" algn="ctr" defTabSz="151196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社交ダンス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パーソナル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水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</a:p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～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枠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名まで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フィットネス会員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2,000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円（税込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2,200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/1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回）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51196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3,000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円（税込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3,300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/1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回）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1196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山口 美穂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pPr marL="0" marR="0" lvl="0" indent="0" algn="ctr" defTabSz="151196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社交ダンス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511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1511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水</a:t>
                      </a:r>
                    </a:p>
                    <a:p>
                      <a:pPr algn="l"/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</a:p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～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1196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51196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5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フィットネス会員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円（税込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5,500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月）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51196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7,000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円（税込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7,700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月）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1196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山口 美穂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4174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フラダンス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木</a:t>
                      </a: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</a:p>
                    <a:p>
                      <a:pPr algn="ctr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1196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フィットネス会員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円（税込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4,950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月）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51196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6,500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円（税込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7,150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月）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1196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　慶順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05970"/>
                  </a:ext>
                </a:extLst>
              </a:tr>
              <a:tr h="2584174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ベリーダンス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</a:t>
                      </a: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00</a:t>
                      </a:r>
                    </a:p>
                    <a:p>
                      <a:pPr algn="ctr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</a:t>
                      </a:r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00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1196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フィットネス会員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円（税込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4,950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月）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51196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6,500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円（税込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7,150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月）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1196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本多　由佳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41579"/>
                  </a:ext>
                </a:extLst>
              </a:tr>
              <a:tr h="246133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SARSATION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Ⓡ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日</a:t>
                      </a: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</a:p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～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フィットネス会員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円（税込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4,950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月）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51196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6,500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円（税込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7,150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月）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1196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AYUMI</a:t>
                      </a:r>
                    </a:p>
                  </a:txBody>
                  <a:tcPr marL="126169" marR="126169" marT="63085" marB="63085" anchor="ctr">
                    <a:lnL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4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1059603" y="19769028"/>
            <a:ext cx="14026197" cy="4001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体験は、</a:t>
            </a:r>
            <a:r>
              <a:rPr lang="ja-JP" altLang="en-US" sz="13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人さま</a:t>
            </a: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クラスにつき、</a:t>
            </a: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回とさせていただきます。</a:t>
            </a: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クラス在籍が定員に達した場合、体験をお断りする場合がございます。あらかじめご了承ください。</a:t>
            </a:r>
            <a:endParaRPr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ご入会には、登録手数料</a:t>
            </a: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3,000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円（税込</a:t>
            </a: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3,300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円）が必要です。</a:t>
            </a:r>
            <a:endParaRPr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93153" y="19102142"/>
            <a:ext cx="9231658" cy="6001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altLang="ja-JP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〈</a:t>
            </a:r>
            <a:r>
              <a:rPr lang="ja-JP" altLang="en-US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体験料</a:t>
            </a:r>
            <a:r>
              <a:rPr lang="en-US" altLang="ja-JP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〉</a:t>
            </a:r>
          </a:p>
          <a:p>
            <a:r>
              <a:rPr lang="ja-JP" altLang="en-US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フィットネス会員：</a:t>
            </a:r>
            <a:r>
              <a:rPr lang="en-US" altLang="ja-JP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1,500</a:t>
            </a:r>
            <a:r>
              <a:rPr lang="ja-JP" altLang="en-US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円（税込</a:t>
            </a:r>
            <a:r>
              <a:rPr lang="en-US" altLang="ja-JP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1,650</a:t>
            </a:r>
            <a:r>
              <a:rPr lang="ja-JP" altLang="en-US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円）、一般：</a:t>
            </a:r>
            <a:r>
              <a:rPr lang="en-US" altLang="ja-JP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2,000</a:t>
            </a:r>
            <a:r>
              <a:rPr lang="ja-JP" altLang="en-US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円（税込</a:t>
            </a:r>
            <a:r>
              <a:rPr lang="en-US" altLang="ja-JP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2,200</a:t>
            </a:r>
            <a:r>
              <a:rPr lang="ja-JP" altLang="en-US" sz="1950" b="1" dirty="0">
                <a:solidFill>
                  <a:srgbClr val="C9427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059603" y="20287108"/>
            <a:ext cx="3492457" cy="6001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altLang="ja-JP" sz="1950" b="1" dirty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〈</a:t>
            </a:r>
            <a:r>
              <a:rPr lang="ja-JP" altLang="en-US" sz="1950" b="1" dirty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体験申込方法</a:t>
            </a:r>
            <a:r>
              <a:rPr lang="en-US" altLang="ja-JP" sz="1950" b="1" dirty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〉</a:t>
            </a:r>
          </a:p>
          <a:p>
            <a:r>
              <a:rPr lang="ja-JP" altLang="en-US" sz="1950" b="1" dirty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二次元コードよりお申込みください。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652" y="20169138"/>
            <a:ext cx="716976" cy="7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</TotalTime>
  <Words>288</Words>
  <Application>Microsoft Office PowerPoint</Application>
  <PresentationFormat>ユーザー設定</PresentationFormat>
  <Paragraphs>80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阪野　雅子</dc:creator>
  <cp:lastModifiedBy>中尾 知子</cp:lastModifiedBy>
  <cp:revision>170</cp:revision>
  <cp:lastPrinted>2025-10-31T03:32:31Z</cp:lastPrinted>
  <dcterms:created xsi:type="dcterms:W3CDTF">2020-05-23T06:12:33Z</dcterms:created>
  <dcterms:modified xsi:type="dcterms:W3CDTF">2026-01-12T07:28:27Z</dcterms:modified>
</cp:coreProperties>
</file>