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FF66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淡色スタイル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66" autoAdjust="0"/>
    <p:restoredTop sz="94660"/>
  </p:normalViewPr>
  <p:slideViewPr>
    <p:cSldViewPr snapToGrid="0">
      <p:cViewPr>
        <p:scale>
          <a:sx n="100" d="100"/>
          <a:sy n="100" d="100"/>
        </p:scale>
        <p:origin x="1694" y="-2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572" y="0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7BE06305-41EC-4071-BD90-85D2291C940E}" type="datetimeFigureOut">
              <a:rPr kumimoji="1" lang="ja-JP" altLang="en-US" smtClean="0"/>
              <a:t>2025/10/5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1501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572" y="9371501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9CCA8F6A-17D4-4B8B-B48E-6E738EC74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47550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290652B8-38C1-4189-A0DC-D28711DAC84F}" type="datetimeFigureOut">
              <a:rPr kumimoji="1" lang="ja-JP" altLang="en-US" smtClean="0"/>
              <a:t>2025/10/5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644" tIns="45322" rIns="90644" bIns="453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253337D6-B5AF-42A8-A318-95E4E5AFF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05370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B1BD-517D-4363-A885-215CE117B9B3}" type="datetimeFigureOut">
              <a:rPr kumimoji="1" lang="ja-JP" altLang="en-US" smtClean="0"/>
              <a:t>2025/10/5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4026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B1BD-517D-4363-A885-215CE117B9B3}" type="datetimeFigureOut">
              <a:rPr kumimoji="1" lang="ja-JP" altLang="en-US" smtClean="0"/>
              <a:t>2025/10/5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6171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B1BD-517D-4363-A885-215CE117B9B3}" type="datetimeFigureOut">
              <a:rPr kumimoji="1" lang="ja-JP" altLang="en-US" smtClean="0"/>
              <a:t>2025/10/5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6191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B1BD-517D-4363-A885-215CE117B9B3}" type="datetimeFigureOut">
              <a:rPr kumimoji="1" lang="ja-JP" altLang="en-US" smtClean="0"/>
              <a:t>2025/10/5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137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B1BD-517D-4363-A885-215CE117B9B3}" type="datetimeFigureOut">
              <a:rPr kumimoji="1" lang="ja-JP" altLang="en-US" smtClean="0"/>
              <a:t>2025/10/5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0412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B1BD-517D-4363-A885-215CE117B9B3}" type="datetimeFigureOut">
              <a:rPr kumimoji="1" lang="ja-JP" altLang="en-US" smtClean="0"/>
              <a:t>2025/10/5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138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B1BD-517D-4363-A885-215CE117B9B3}" type="datetimeFigureOut">
              <a:rPr kumimoji="1" lang="ja-JP" altLang="en-US" smtClean="0"/>
              <a:t>2025/10/5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8728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B1BD-517D-4363-A885-215CE117B9B3}" type="datetimeFigureOut">
              <a:rPr kumimoji="1" lang="ja-JP" altLang="en-US" smtClean="0"/>
              <a:t>2025/10/5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521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B1BD-517D-4363-A885-215CE117B9B3}" type="datetimeFigureOut">
              <a:rPr kumimoji="1" lang="ja-JP" altLang="en-US" smtClean="0"/>
              <a:t>2025/10/5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5276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B1BD-517D-4363-A885-215CE117B9B3}" type="datetimeFigureOut">
              <a:rPr kumimoji="1" lang="ja-JP" altLang="en-US" smtClean="0"/>
              <a:t>2025/10/5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166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B1BD-517D-4363-A885-215CE117B9B3}" type="datetimeFigureOut">
              <a:rPr kumimoji="1" lang="ja-JP" altLang="en-US" smtClean="0"/>
              <a:t>2025/10/5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8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1B1BD-517D-4363-A885-215CE117B9B3}" type="datetimeFigureOut">
              <a:rPr kumimoji="1" lang="ja-JP" altLang="en-US" smtClean="0"/>
              <a:t>2025/10/5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68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角丸四角形 45"/>
          <p:cNvSpPr/>
          <p:nvPr/>
        </p:nvSpPr>
        <p:spPr>
          <a:xfrm>
            <a:off x="615825" y="6026701"/>
            <a:ext cx="2499775" cy="21868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816"/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873" y="8714196"/>
            <a:ext cx="622613" cy="622613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648" y="0"/>
            <a:ext cx="6869648" cy="9906000"/>
          </a:xfrm>
          <a:prstGeom prst="rect">
            <a:avLst/>
          </a:prstGeom>
        </p:spPr>
      </p:pic>
      <p:sp>
        <p:nvSpPr>
          <p:cNvPr id="19" name="正方形/長方形 18"/>
          <p:cNvSpPr/>
          <p:nvPr/>
        </p:nvSpPr>
        <p:spPr>
          <a:xfrm>
            <a:off x="361846" y="8753946"/>
            <a:ext cx="5146472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r>
              <a:rPr lang="en-US" altLang="ja-JP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〈</a:t>
            </a:r>
            <a:r>
              <a:rPr lang="ja-JP" altLang="en-US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体験料</a:t>
            </a:r>
            <a:r>
              <a:rPr lang="en-US" altLang="ja-JP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〉</a:t>
            </a:r>
          </a:p>
          <a:p>
            <a:r>
              <a:rPr lang="ja-JP" altLang="en-US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フィットネス会員：</a:t>
            </a:r>
            <a:r>
              <a:rPr lang="en-US" altLang="ja-JP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1,500</a:t>
            </a:r>
            <a:r>
              <a:rPr lang="ja-JP" altLang="en-US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円（税込</a:t>
            </a:r>
            <a:r>
              <a:rPr lang="en-US" altLang="ja-JP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1,650</a:t>
            </a:r>
            <a:r>
              <a:rPr lang="ja-JP" altLang="en-US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円）、一般：</a:t>
            </a:r>
            <a:r>
              <a:rPr lang="en-US" altLang="ja-JP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2,500</a:t>
            </a:r>
            <a:r>
              <a:rPr lang="ja-JP" altLang="en-US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円（税込</a:t>
            </a:r>
            <a:r>
              <a:rPr lang="en-US" altLang="ja-JP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2,750</a:t>
            </a:r>
            <a:r>
              <a:rPr lang="ja-JP" altLang="en-US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円）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361846" y="9131301"/>
            <a:ext cx="6366984" cy="415498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r>
              <a:rPr lang="en-US" altLang="ja-JP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体験は、</a:t>
            </a:r>
            <a:r>
              <a:rPr lang="ja-JP" altLang="en-US" sz="9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お</a:t>
            </a:r>
            <a:r>
              <a:rPr lang="en-US" altLang="ja-JP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人さま</a:t>
            </a:r>
            <a:r>
              <a:rPr lang="en-US" altLang="ja-JP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クラスにつき、</a:t>
            </a:r>
            <a:r>
              <a:rPr lang="en-US" altLang="ja-JP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回とさせていただきます。</a:t>
            </a:r>
            <a:r>
              <a:rPr lang="en-US" altLang="ja-JP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クラス在籍が定員に達した場合、体験をお断りする場合がございます。</a:t>
            </a:r>
            <a:endParaRPr lang="en-US" altLang="ja-JP" sz="9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あらかじめご了承ください。</a:t>
            </a:r>
            <a:endParaRPr lang="en-US" altLang="ja-JP" sz="9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ご入会には、登録手数料</a:t>
            </a:r>
            <a:r>
              <a:rPr lang="en-US" altLang="ja-JP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3,000</a:t>
            </a:r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円（税込</a:t>
            </a:r>
            <a:r>
              <a:rPr lang="en-US" altLang="ja-JP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3,300</a:t>
            </a:r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円）が必要です。（一般会員のみ）</a:t>
            </a:r>
            <a:endParaRPr lang="en-US" altLang="ja-JP" sz="9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553874" y="9336809"/>
            <a:ext cx="1663657" cy="246221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r>
              <a:rPr lang="en-US" altLang="ja-JP" sz="8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〈</a:t>
            </a:r>
            <a:r>
              <a:rPr lang="ja-JP" altLang="en-US" sz="8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体験申込方法</a:t>
            </a:r>
            <a:r>
              <a:rPr lang="en-US" altLang="ja-JP" sz="8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〉</a:t>
            </a:r>
          </a:p>
          <a:p>
            <a:r>
              <a:rPr lang="ja-JP" altLang="en-US" sz="8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右記のコードよりお申込みください。</a:t>
            </a: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3920" y="9300780"/>
            <a:ext cx="488235" cy="488235"/>
          </a:xfrm>
          <a:prstGeom prst="rect">
            <a:avLst/>
          </a:prstGeom>
        </p:spPr>
      </p:pic>
      <p:graphicFrame>
        <p:nvGraphicFramePr>
          <p:cNvPr id="18" name="表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380585"/>
              </p:ext>
            </p:extLst>
          </p:nvPr>
        </p:nvGraphicFramePr>
        <p:xfrm>
          <a:off x="235873" y="2195438"/>
          <a:ext cx="6396548" cy="6566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675">
                  <a:extLst>
                    <a:ext uri="{9D8B030D-6E8A-4147-A177-3AD203B41FA5}">
                      <a16:colId xmlns:a16="http://schemas.microsoft.com/office/drawing/2014/main" val="744824685"/>
                    </a:ext>
                  </a:extLst>
                </a:gridCol>
                <a:gridCol w="551543">
                  <a:extLst>
                    <a:ext uri="{9D8B030D-6E8A-4147-A177-3AD203B41FA5}">
                      <a16:colId xmlns:a16="http://schemas.microsoft.com/office/drawing/2014/main" val="3276748548"/>
                    </a:ext>
                  </a:extLst>
                </a:gridCol>
                <a:gridCol w="1080617">
                  <a:extLst>
                    <a:ext uri="{9D8B030D-6E8A-4147-A177-3AD203B41FA5}">
                      <a16:colId xmlns:a16="http://schemas.microsoft.com/office/drawing/2014/main" val="2078527332"/>
                    </a:ext>
                  </a:extLst>
                </a:gridCol>
                <a:gridCol w="501440">
                  <a:extLst>
                    <a:ext uri="{9D8B030D-6E8A-4147-A177-3AD203B41FA5}">
                      <a16:colId xmlns:a16="http://schemas.microsoft.com/office/drawing/2014/main" val="2050277721"/>
                    </a:ext>
                  </a:extLst>
                </a:gridCol>
                <a:gridCol w="1149260">
                  <a:extLst>
                    <a:ext uri="{9D8B030D-6E8A-4147-A177-3AD203B41FA5}">
                      <a16:colId xmlns:a16="http://schemas.microsoft.com/office/drawing/2014/main" val="3168389553"/>
                    </a:ext>
                  </a:extLst>
                </a:gridCol>
                <a:gridCol w="939221">
                  <a:extLst>
                    <a:ext uri="{9D8B030D-6E8A-4147-A177-3AD203B41FA5}">
                      <a16:colId xmlns:a16="http://schemas.microsoft.com/office/drawing/2014/main" val="1470661953"/>
                    </a:ext>
                  </a:extLst>
                </a:gridCol>
                <a:gridCol w="913792">
                  <a:extLst>
                    <a:ext uri="{9D8B030D-6E8A-4147-A177-3AD203B41FA5}">
                      <a16:colId xmlns:a16="http://schemas.microsoft.com/office/drawing/2014/main" val="249974669"/>
                    </a:ext>
                  </a:extLst>
                </a:gridCol>
              </a:tblGrid>
              <a:tr h="415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/>
                        <a:t>クラス名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/>
                        <a:t>曜日回数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/>
                        <a:t>時間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/>
                        <a:t>定員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/>
                        <a:t>月会費</a:t>
                      </a:r>
                      <a:endParaRPr kumimoji="1" lang="en-US" altLang="ja-JP" sz="1200" b="1" dirty="0"/>
                    </a:p>
                    <a:p>
                      <a:pPr algn="ctr"/>
                      <a:r>
                        <a:rPr kumimoji="1" lang="en-US" altLang="ja-JP" sz="1000" b="1" dirty="0"/>
                        <a:t>(</a:t>
                      </a:r>
                      <a:r>
                        <a:rPr kumimoji="1" lang="ja-JP" altLang="en-US" sz="1000" b="1" dirty="0"/>
                        <a:t>会員価格</a:t>
                      </a:r>
                      <a:r>
                        <a:rPr kumimoji="1" lang="en-US" altLang="ja-JP" sz="1000" b="1" dirty="0"/>
                        <a:t>)</a:t>
                      </a:r>
                      <a:endParaRPr kumimoji="1" lang="ja-JP" alt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/>
                        <a:t>月会費</a:t>
                      </a:r>
                      <a:endParaRPr kumimoji="1" lang="en-US" altLang="ja-JP" sz="1200" b="1" dirty="0"/>
                    </a:p>
                    <a:p>
                      <a:pPr algn="ctr"/>
                      <a:r>
                        <a:rPr kumimoji="1" lang="en-US" altLang="ja-JP" sz="1000" b="1" dirty="0"/>
                        <a:t>(</a:t>
                      </a:r>
                      <a:r>
                        <a:rPr kumimoji="1" lang="ja-JP" altLang="en-US" sz="1000" b="1" dirty="0"/>
                        <a:t>一般価格</a:t>
                      </a:r>
                      <a:r>
                        <a:rPr kumimoji="1" lang="en-US" altLang="ja-JP" sz="1000" b="1" dirty="0"/>
                        <a:t>)</a:t>
                      </a:r>
                      <a:endParaRPr kumimoji="1" lang="ja-JP" alt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/>
                        <a:t>担当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824114"/>
                  </a:ext>
                </a:extLst>
              </a:tr>
              <a:tr h="415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ベリーダンス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月曜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各</a:t>
                      </a:r>
                      <a:r>
                        <a:rPr kumimoji="1" lang="en-US" altLang="ja-JP" sz="1100" b="1" dirty="0"/>
                        <a:t>2</a:t>
                      </a:r>
                      <a:r>
                        <a:rPr kumimoji="1" lang="ja-JP" altLang="en-US" sz="1100" b="1" dirty="0"/>
                        <a:t>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10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25</a:t>
                      </a:r>
                      <a:r>
                        <a:rPr kumimoji="1" lang="ja-JP" altLang="en-US" sz="1100" b="1" dirty="0"/>
                        <a:t>～</a:t>
                      </a:r>
                      <a:r>
                        <a:rPr kumimoji="1" lang="en-US" altLang="ja-JP" sz="1100" b="1" dirty="0"/>
                        <a:t>11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15</a:t>
                      </a:r>
                      <a:endParaRPr kumimoji="1" lang="ja-JP" alt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20</a:t>
                      </a:r>
                      <a:r>
                        <a:rPr kumimoji="1" lang="ja-JP" altLang="en-US" sz="1100" b="1" dirty="0"/>
                        <a:t>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2,250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2,475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3,250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3,575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古俣明美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3549281"/>
                  </a:ext>
                </a:extLst>
              </a:tr>
              <a:tr h="4622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太極拳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月曜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en-US" altLang="ja-JP" sz="1100" b="1" dirty="0"/>
                        <a:t>4</a:t>
                      </a:r>
                      <a:r>
                        <a:rPr kumimoji="1" lang="ja-JP" altLang="en-US" sz="1100" b="1" dirty="0"/>
                        <a:t>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11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20</a:t>
                      </a:r>
                      <a:r>
                        <a:rPr kumimoji="1" lang="ja-JP" altLang="en-US" sz="1100" b="1" dirty="0"/>
                        <a:t>～</a:t>
                      </a:r>
                      <a:r>
                        <a:rPr kumimoji="1" lang="en-US" altLang="ja-JP" sz="1100" b="1" dirty="0"/>
                        <a:t>12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20</a:t>
                      </a:r>
                      <a:endParaRPr kumimoji="1" lang="ja-JP" alt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20</a:t>
                      </a:r>
                      <a:r>
                        <a:rPr kumimoji="1" lang="ja-JP" altLang="en-US" sz="1100" b="1" dirty="0"/>
                        <a:t>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4,500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4,950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6,500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7,150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大谷忠昭</a:t>
                      </a:r>
                      <a:endParaRPr kumimoji="1" lang="en-US" altLang="ja-JP" sz="11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6758501"/>
                  </a:ext>
                </a:extLst>
              </a:tr>
              <a:tr h="415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太極拳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剣・扇</a:t>
                      </a:r>
                      <a:endParaRPr kumimoji="1" lang="en-US" altLang="ja-JP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月曜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en-US" altLang="ja-JP" sz="1100" b="1" dirty="0"/>
                        <a:t>4</a:t>
                      </a:r>
                      <a:r>
                        <a:rPr kumimoji="1" lang="ja-JP" altLang="en-US" sz="1100" b="1" dirty="0"/>
                        <a:t>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12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35</a:t>
                      </a:r>
                      <a:r>
                        <a:rPr kumimoji="1" lang="ja-JP" altLang="en-US" sz="1100" b="1" dirty="0"/>
                        <a:t>～</a:t>
                      </a:r>
                      <a:r>
                        <a:rPr kumimoji="1" lang="en-US" altLang="ja-JP" sz="1100" b="1" dirty="0"/>
                        <a:t>13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20</a:t>
                      </a:r>
                      <a:endParaRPr kumimoji="1" lang="ja-JP" alt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20</a:t>
                      </a:r>
                      <a:r>
                        <a:rPr kumimoji="1" lang="ja-JP" altLang="en-US" sz="1100" b="1" dirty="0"/>
                        <a:t>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4,500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4,950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6,500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7,150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大谷忠昭</a:t>
                      </a:r>
                      <a:endParaRPr kumimoji="1" lang="en-US" altLang="ja-JP" sz="11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9688103"/>
                  </a:ext>
                </a:extLst>
              </a:tr>
              <a:tr h="415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ヨーガ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月曜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en-US" altLang="ja-JP" sz="1100" b="1" dirty="0"/>
                        <a:t>4</a:t>
                      </a:r>
                      <a:r>
                        <a:rPr kumimoji="1" lang="ja-JP" altLang="en-US" sz="1100" b="1" dirty="0"/>
                        <a:t>回</a:t>
                      </a:r>
                      <a:endParaRPr kumimoji="1" lang="en-US" altLang="ja-JP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15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35</a:t>
                      </a:r>
                      <a:r>
                        <a:rPr kumimoji="1" lang="ja-JP" altLang="en-US" sz="1100" b="1" dirty="0"/>
                        <a:t>～</a:t>
                      </a:r>
                      <a:r>
                        <a:rPr kumimoji="1" lang="en-US" altLang="ja-JP" sz="1100" b="1" dirty="0"/>
                        <a:t>16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35</a:t>
                      </a:r>
                      <a:endParaRPr kumimoji="1" lang="ja-JP" alt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10</a:t>
                      </a:r>
                      <a:r>
                        <a:rPr kumimoji="1" lang="ja-JP" altLang="en-US" sz="1100" b="1" dirty="0"/>
                        <a:t>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6,500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7,150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8,500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9,350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Nori</a:t>
                      </a:r>
                      <a:endParaRPr kumimoji="1" lang="ja-JP" altLang="en-US" sz="11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6835083"/>
                  </a:ext>
                </a:extLst>
              </a:tr>
              <a:tr h="415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トータルケア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火曜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en-US" altLang="ja-JP" sz="1100" b="1" dirty="0"/>
                        <a:t>4</a:t>
                      </a:r>
                      <a:r>
                        <a:rPr kumimoji="1" lang="ja-JP" altLang="en-US" sz="1100" b="1" dirty="0"/>
                        <a:t>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10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25</a:t>
                      </a:r>
                      <a:r>
                        <a:rPr kumimoji="1" lang="ja-JP" altLang="en-US" sz="1100" b="1" dirty="0"/>
                        <a:t>～</a:t>
                      </a:r>
                      <a:r>
                        <a:rPr kumimoji="1" lang="en-US" altLang="ja-JP" sz="1100" b="1" dirty="0"/>
                        <a:t>11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10</a:t>
                      </a:r>
                      <a:endParaRPr kumimoji="1" lang="ja-JP" alt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15</a:t>
                      </a:r>
                      <a:r>
                        <a:rPr kumimoji="1" lang="ja-JP" altLang="en-US" sz="1100" b="1" dirty="0"/>
                        <a:t>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4,500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4,950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6,500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7,150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まい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3192484"/>
                  </a:ext>
                </a:extLst>
              </a:tr>
              <a:tr h="415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ヨガオリジナル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en-US" altLang="ja-JP" sz="1100" b="1" dirty="0"/>
                        <a:t>/</a:t>
                      </a:r>
                      <a:r>
                        <a:rPr kumimoji="1" lang="ja-JP" altLang="en-US" sz="1100" b="1" dirty="0"/>
                        <a:t>メディカルヨガ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火曜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各</a:t>
                      </a:r>
                      <a:r>
                        <a:rPr kumimoji="1" lang="en-US" altLang="ja-JP" sz="1100" b="1" dirty="0"/>
                        <a:t>2</a:t>
                      </a:r>
                      <a:r>
                        <a:rPr kumimoji="1" lang="ja-JP" altLang="en-US" sz="1100" b="1" dirty="0"/>
                        <a:t>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14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30</a:t>
                      </a:r>
                      <a:r>
                        <a:rPr kumimoji="1" lang="ja-JP" altLang="en-US" sz="1100" b="1" dirty="0"/>
                        <a:t>～</a:t>
                      </a:r>
                      <a:r>
                        <a:rPr kumimoji="1" lang="en-US" altLang="ja-JP" sz="1100" b="1" dirty="0"/>
                        <a:t>15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30</a:t>
                      </a:r>
                      <a:endParaRPr kumimoji="1" lang="ja-JP" alt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15</a:t>
                      </a:r>
                      <a:r>
                        <a:rPr kumimoji="1" lang="ja-JP" altLang="en-US" sz="1100" b="1" dirty="0"/>
                        <a:t>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2,250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2,475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3,250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3,575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北口洋代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9198283"/>
                  </a:ext>
                </a:extLst>
              </a:tr>
              <a:tr h="415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太極拳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水曜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en-US" altLang="ja-JP" sz="1100" b="1" dirty="0"/>
                        <a:t>4</a:t>
                      </a:r>
                      <a:r>
                        <a:rPr kumimoji="1" lang="ja-JP" altLang="en-US" sz="1100" b="1" dirty="0"/>
                        <a:t>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11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00</a:t>
                      </a:r>
                      <a:r>
                        <a:rPr kumimoji="1" lang="ja-JP" altLang="en-US" sz="1100" b="1" dirty="0"/>
                        <a:t>～</a:t>
                      </a:r>
                      <a:r>
                        <a:rPr kumimoji="1" lang="en-US" altLang="ja-JP" sz="1100" b="1" dirty="0"/>
                        <a:t>12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00</a:t>
                      </a:r>
                      <a:endParaRPr kumimoji="1" lang="ja-JP" alt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20</a:t>
                      </a:r>
                      <a:r>
                        <a:rPr kumimoji="1" lang="ja-JP" altLang="en-US" sz="1100" b="1" dirty="0"/>
                        <a:t>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4,500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4,950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6,500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7,150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渡邉千明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5972983"/>
                  </a:ext>
                </a:extLst>
              </a:tr>
              <a:tr h="5267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メディカルヨガ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en-US" altLang="ja-JP" sz="1100" b="1" dirty="0"/>
                        <a:t>/</a:t>
                      </a:r>
                      <a:r>
                        <a:rPr kumimoji="1" lang="ja-JP" altLang="en-US" sz="1100" b="1" dirty="0"/>
                        <a:t>ヨガオリジナル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水曜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各</a:t>
                      </a:r>
                      <a:r>
                        <a:rPr kumimoji="1" lang="en-US" altLang="ja-JP" sz="1100" b="1" dirty="0"/>
                        <a:t>2</a:t>
                      </a:r>
                      <a:r>
                        <a:rPr kumimoji="1" lang="ja-JP" altLang="en-US" sz="1100" b="1" dirty="0"/>
                        <a:t>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13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10</a:t>
                      </a:r>
                      <a:r>
                        <a:rPr kumimoji="1" lang="ja-JP" altLang="en-US" sz="1100" b="1" dirty="0"/>
                        <a:t>～</a:t>
                      </a:r>
                      <a:r>
                        <a:rPr kumimoji="1" lang="en-US" altLang="ja-JP" sz="1100" b="1" dirty="0"/>
                        <a:t>14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10</a:t>
                      </a:r>
                      <a:endParaRPr kumimoji="1" lang="ja-JP" alt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15</a:t>
                      </a:r>
                      <a:r>
                        <a:rPr kumimoji="1" lang="ja-JP" altLang="en-US" sz="1100" b="1" dirty="0"/>
                        <a:t>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2,250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2,475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3,250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3,575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北口洋代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3793478"/>
                  </a:ext>
                </a:extLst>
              </a:tr>
              <a:tr h="415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整体ストレッチ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水曜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en-US" altLang="ja-JP" sz="1100" b="1" dirty="0"/>
                        <a:t>4</a:t>
                      </a:r>
                      <a:r>
                        <a:rPr kumimoji="1" lang="ja-JP" altLang="en-US" sz="1100" b="1" dirty="0"/>
                        <a:t>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14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30</a:t>
                      </a:r>
                      <a:r>
                        <a:rPr kumimoji="1" lang="ja-JP" altLang="en-US" sz="1100" b="1" dirty="0"/>
                        <a:t>～</a:t>
                      </a:r>
                      <a:r>
                        <a:rPr kumimoji="1" lang="en-US" altLang="ja-JP" sz="1100" b="1" dirty="0"/>
                        <a:t>15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30</a:t>
                      </a:r>
                      <a:endParaRPr kumimoji="1" lang="ja-JP" alt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10</a:t>
                      </a:r>
                      <a:r>
                        <a:rPr kumimoji="1" lang="ja-JP" altLang="en-US" sz="1100" b="1" dirty="0"/>
                        <a:t>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6,000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6,600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8,000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8,800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花谷尚行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7297599"/>
                  </a:ext>
                </a:extLst>
              </a:tr>
              <a:tr h="415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フリースタイルジャズダンス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金曜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en-US" altLang="ja-JP" sz="1100" b="1" dirty="0"/>
                        <a:t>4</a:t>
                      </a:r>
                      <a:r>
                        <a:rPr kumimoji="1" lang="ja-JP" altLang="en-US" sz="1100" b="1" dirty="0"/>
                        <a:t>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16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15</a:t>
                      </a:r>
                      <a:r>
                        <a:rPr kumimoji="1" lang="ja-JP" altLang="en-US" sz="1100" b="1" dirty="0"/>
                        <a:t>～</a:t>
                      </a:r>
                      <a:r>
                        <a:rPr kumimoji="1" lang="en-US" altLang="ja-JP" sz="1100" b="1" dirty="0"/>
                        <a:t>17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15</a:t>
                      </a:r>
                      <a:endParaRPr kumimoji="1" lang="ja-JP" alt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10</a:t>
                      </a:r>
                      <a:r>
                        <a:rPr kumimoji="1" lang="ja-JP" altLang="en-US" sz="1100" b="1" dirty="0"/>
                        <a:t>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6,500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7,150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8,500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9,350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REIKO</a:t>
                      </a:r>
                      <a:endParaRPr kumimoji="1" lang="ja-JP" altLang="en-US" sz="11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4909347"/>
                  </a:ext>
                </a:extLst>
              </a:tr>
              <a:tr h="415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ジャズダンス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金曜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en-US" altLang="ja-JP" sz="1100" b="1" dirty="0"/>
                        <a:t>4</a:t>
                      </a:r>
                      <a:r>
                        <a:rPr kumimoji="1" lang="ja-JP" altLang="en-US" sz="1100" b="1" dirty="0"/>
                        <a:t>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21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00</a:t>
                      </a:r>
                      <a:r>
                        <a:rPr kumimoji="1" lang="ja-JP" altLang="en-US" sz="1100" b="1" dirty="0"/>
                        <a:t>～</a:t>
                      </a:r>
                      <a:r>
                        <a:rPr kumimoji="1" lang="en-US" altLang="ja-JP" sz="1100" b="1" dirty="0"/>
                        <a:t>21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45</a:t>
                      </a:r>
                      <a:endParaRPr kumimoji="1" lang="ja-JP" alt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15</a:t>
                      </a:r>
                      <a:r>
                        <a:rPr kumimoji="1" lang="ja-JP" altLang="en-US" sz="1100" b="1" dirty="0"/>
                        <a:t>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4,500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4,950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6,500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7,150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Miri</a:t>
                      </a:r>
                      <a:r>
                        <a:rPr kumimoji="1" lang="ja-JP" altLang="en-US" sz="1100" b="1" dirty="0"/>
                        <a:t>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42018069"/>
                  </a:ext>
                </a:extLst>
              </a:tr>
              <a:tr h="415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ダンスオリジナル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土曜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en-US" altLang="ja-JP" sz="1100" b="1" dirty="0"/>
                        <a:t>4</a:t>
                      </a:r>
                      <a:r>
                        <a:rPr kumimoji="1" lang="ja-JP" altLang="en-US" sz="1100" b="1" dirty="0"/>
                        <a:t>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13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00</a:t>
                      </a:r>
                      <a:r>
                        <a:rPr kumimoji="1" lang="ja-JP" altLang="en-US" sz="1100" b="1" dirty="0"/>
                        <a:t>～</a:t>
                      </a:r>
                      <a:r>
                        <a:rPr kumimoji="1" lang="en-US" altLang="ja-JP" sz="1100" b="1" dirty="0"/>
                        <a:t>14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00</a:t>
                      </a:r>
                      <a:endParaRPr kumimoji="1" lang="ja-JP" alt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20</a:t>
                      </a:r>
                      <a:r>
                        <a:rPr kumimoji="1" lang="ja-JP" altLang="en-US" sz="1100" b="1" dirty="0"/>
                        <a:t>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5,500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6,050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8,000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8,800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/>
                        <a:t>ナカムラツナコ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8460269"/>
                  </a:ext>
                </a:extLst>
              </a:tr>
              <a:tr h="415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かんたん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トレーニングヨガ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土曜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en-US" altLang="ja-JP" sz="1100" b="1" dirty="0"/>
                        <a:t>4</a:t>
                      </a:r>
                      <a:r>
                        <a:rPr kumimoji="1" lang="ja-JP" altLang="en-US" sz="1100" b="1" dirty="0"/>
                        <a:t>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14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15</a:t>
                      </a:r>
                      <a:r>
                        <a:rPr kumimoji="1" lang="ja-JP" altLang="en-US" sz="1100" b="1" dirty="0"/>
                        <a:t>～</a:t>
                      </a:r>
                      <a:r>
                        <a:rPr kumimoji="1" lang="en-US" altLang="ja-JP" sz="1100" b="1" dirty="0"/>
                        <a:t>15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15</a:t>
                      </a:r>
                      <a:endParaRPr kumimoji="1" lang="ja-JP" alt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10</a:t>
                      </a:r>
                      <a:r>
                        <a:rPr kumimoji="1" lang="ja-JP" altLang="en-US" sz="1100" b="1" dirty="0"/>
                        <a:t>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5,500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6,050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8,000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8,800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矢野耀子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4780151"/>
                  </a:ext>
                </a:extLst>
              </a:tr>
              <a:tr h="415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和太鼓教室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日曜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en-US" altLang="ja-JP" sz="1100" b="1" dirty="0"/>
                        <a:t>2</a:t>
                      </a:r>
                      <a:r>
                        <a:rPr kumimoji="1" lang="ja-JP" altLang="en-US" sz="1100" b="1" dirty="0"/>
                        <a:t>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10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00</a:t>
                      </a:r>
                      <a:r>
                        <a:rPr kumimoji="1" lang="ja-JP" altLang="en-US" sz="1100" b="1" dirty="0"/>
                        <a:t>～</a:t>
                      </a:r>
                      <a:r>
                        <a:rPr kumimoji="1" lang="en-US" altLang="ja-JP" sz="1100" b="1" dirty="0"/>
                        <a:t>11</a:t>
                      </a:r>
                      <a:r>
                        <a:rPr kumimoji="1" lang="ja-JP" altLang="en-US" sz="1100" b="1" dirty="0"/>
                        <a:t>：</a:t>
                      </a:r>
                      <a:r>
                        <a:rPr kumimoji="1" lang="en-US" altLang="ja-JP" sz="1100" b="1" dirty="0"/>
                        <a:t>15</a:t>
                      </a:r>
                      <a:endParaRPr kumimoji="1" lang="ja-JP" alt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30</a:t>
                      </a:r>
                      <a:r>
                        <a:rPr kumimoji="1" lang="ja-JP" altLang="en-US" sz="1100" b="1" dirty="0"/>
                        <a:t>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3,250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3,575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/>
                        <a:t>6,250</a:t>
                      </a:r>
                      <a:r>
                        <a:rPr kumimoji="1" lang="ja-JP" altLang="en-US" sz="1100" b="1" dirty="0"/>
                        <a:t>円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税込</a:t>
                      </a:r>
                      <a:r>
                        <a:rPr kumimoji="1" lang="en-US" altLang="ja-JP" sz="1100" b="1" dirty="0"/>
                        <a:t>6,875</a:t>
                      </a:r>
                      <a:r>
                        <a:rPr kumimoji="1" lang="ja-JP" altLang="en-US" sz="1100" b="1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堺太鼓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3940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5735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800</TotalTime>
  <Words>464</Words>
  <Application>Microsoft Office PowerPoint</Application>
  <PresentationFormat>A4 210 x 297 mm</PresentationFormat>
  <Paragraphs>160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福島　香織</dc:creator>
  <cp:lastModifiedBy>氏本 真也</cp:lastModifiedBy>
  <cp:revision>48</cp:revision>
  <cp:lastPrinted>2025-10-05T05:27:59Z</cp:lastPrinted>
  <dcterms:created xsi:type="dcterms:W3CDTF">2022-03-05T05:15:32Z</dcterms:created>
  <dcterms:modified xsi:type="dcterms:W3CDTF">2025-10-05T07:36:53Z</dcterms:modified>
</cp:coreProperties>
</file>