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66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24" autoAdjust="0"/>
    <p:restoredTop sz="94660"/>
  </p:normalViewPr>
  <p:slideViewPr>
    <p:cSldViewPr snapToGrid="0">
      <p:cViewPr>
        <p:scale>
          <a:sx n="70" d="100"/>
          <a:sy n="70" d="100"/>
        </p:scale>
        <p:origin x="3370" y="-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572" y="0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7BE06305-41EC-4071-BD90-85D2291C940E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501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572" y="9371501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9CCA8F6A-17D4-4B8B-B48E-6E738EC74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4755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290652B8-38C1-4189-A0DC-D28711DAC84F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253337D6-B5AF-42A8-A318-95E4E5AFF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5370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026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171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19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137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412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138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728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521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27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166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B1BD-517D-4363-A885-215CE117B9B3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8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1B1BD-517D-4363-A885-215CE117B9B3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88825-72AF-426E-9E42-22EB9214C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68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角丸四角形 45"/>
          <p:cNvSpPr/>
          <p:nvPr/>
        </p:nvSpPr>
        <p:spPr>
          <a:xfrm>
            <a:off x="615825" y="6026701"/>
            <a:ext cx="2499775" cy="21868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16"/>
          </a:p>
        </p:txBody>
      </p:sp>
      <p:grpSp>
        <p:nvGrpSpPr>
          <p:cNvPr id="3" name="グループ化 2"/>
          <p:cNvGrpSpPr/>
          <p:nvPr/>
        </p:nvGrpSpPr>
        <p:grpSpPr>
          <a:xfrm>
            <a:off x="-7465390" y="2144577"/>
            <a:ext cx="13208357" cy="5185193"/>
            <a:chOff x="-14064656" y="19781206"/>
            <a:chExt cx="28187607" cy="4619822"/>
          </a:xfrm>
        </p:grpSpPr>
        <p:sp>
          <p:nvSpPr>
            <p:cNvPr id="11" name="正方形/長方形 10"/>
            <p:cNvSpPr/>
            <p:nvPr/>
          </p:nvSpPr>
          <p:spPr>
            <a:xfrm>
              <a:off x="-14064656" y="23803690"/>
              <a:ext cx="14026197" cy="597338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/>
            <a:p>
              <a:r>
                <a:rPr lang="en-US" altLang="ja-JP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</a:t>
              </a:r>
              <a:r>
                <a:rPr lang="ja-JP" altLang="en-US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体験は、</a:t>
              </a:r>
              <a:r>
                <a:rPr lang="ja-JP" altLang="en-US" sz="1089" b="1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お</a:t>
              </a:r>
              <a:r>
                <a:rPr lang="en-US" altLang="ja-JP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</a:t>
              </a:r>
              <a:r>
                <a:rPr lang="ja-JP" altLang="en-US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人さま</a:t>
              </a:r>
              <a:r>
                <a:rPr lang="en-US" altLang="ja-JP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</a:t>
              </a:r>
              <a:r>
                <a:rPr lang="ja-JP" altLang="en-US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クラスにつき、</a:t>
              </a:r>
              <a:r>
                <a:rPr lang="en-US" altLang="ja-JP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</a:t>
              </a:r>
              <a:r>
                <a:rPr lang="ja-JP" altLang="en-US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回とさせていただきます。</a:t>
              </a:r>
              <a:endParaRPr lang="en-US" altLang="ja-JP" sz="1089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en-US" altLang="ja-JP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</a:t>
              </a:r>
              <a:r>
                <a:rPr lang="ja-JP" altLang="en-US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クラス在籍が定員に達した場合、体験をお断りする場合がございます。</a:t>
              </a:r>
              <a:endParaRPr lang="en-US" altLang="ja-JP" sz="1089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ja-JP" altLang="en-US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あらかじめご了承ください。</a:t>
              </a:r>
              <a:endParaRPr lang="en-US" altLang="ja-JP" sz="1089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en-US" altLang="ja-JP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</a:t>
              </a:r>
              <a:r>
                <a:rPr lang="ja-JP" altLang="en-US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ご入会には、登録手数料</a:t>
              </a:r>
              <a:r>
                <a:rPr lang="en-US" altLang="ja-JP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3,000</a:t>
              </a:r>
              <a:r>
                <a:rPr lang="ja-JP" altLang="en-US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円（税込</a:t>
              </a:r>
              <a:r>
                <a:rPr lang="en-US" altLang="ja-JP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3,300</a:t>
              </a:r>
              <a:r>
                <a:rPr lang="ja-JP" altLang="en-US" sz="1089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円）が必要です。</a:t>
              </a:r>
              <a:endParaRPr lang="en-US" altLang="ja-JP" sz="1089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2" name="グループ化 1"/>
            <p:cNvGrpSpPr/>
            <p:nvPr/>
          </p:nvGrpSpPr>
          <p:grpSpPr>
            <a:xfrm>
              <a:off x="-14013302" y="19781206"/>
              <a:ext cx="28136253" cy="4571546"/>
              <a:chOff x="-14013302" y="19781206"/>
              <a:chExt cx="28136253" cy="4571546"/>
            </a:xfrm>
          </p:grpSpPr>
          <p:sp>
            <p:nvSpPr>
              <p:cNvPr id="13" name="正方形/長方形 12"/>
              <p:cNvSpPr/>
              <p:nvPr/>
            </p:nvSpPr>
            <p:spPr>
              <a:xfrm>
                <a:off x="-4422969" y="24054083"/>
                <a:ext cx="5110106" cy="298669"/>
              </a:xfrm>
              <a:prstGeom prst="rect">
                <a:avLst/>
              </a:prstGeom>
            </p:spPr>
            <p:txBody>
              <a:bodyPr wrap="square" lIns="0" tIns="0" rIns="0" bIns="0" anchor="ctr" anchorCtr="0">
                <a:spAutoFit/>
              </a:bodyPr>
              <a:lstStyle/>
              <a:p>
                <a:r>
                  <a:rPr lang="en-US" altLang="ja-JP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〈</a:t>
                </a:r>
                <a:r>
                  <a:rPr lang="ja-JP" altLang="en-US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体験申込方法</a:t>
                </a:r>
                <a:r>
                  <a:rPr lang="en-US" altLang="ja-JP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〉</a:t>
                </a:r>
              </a:p>
              <a:p>
                <a:r>
                  <a:rPr lang="en-US" altLang="ja-JP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QR</a:t>
                </a:r>
                <a:r>
                  <a:rPr lang="ja-JP" altLang="en-US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コードよりお申込みください。</a:t>
                </a:r>
              </a:p>
            </p:txBody>
          </p:sp>
          <p:sp>
            <p:nvSpPr>
              <p:cNvPr id="14" name="正方形/長方形 13"/>
              <p:cNvSpPr/>
              <p:nvPr/>
            </p:nvSpPr>
            <p:spPr>
              <a:xfrm>
                <a:off x="12758704" y="19781206"/>
                <a:ext cx="1364247" cy="6187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816"/>
              </a:p>
            </p:txBody>
          </p:sp>
          <p:sp>
            <p:nvSpPr>
              <p:cNvPr id="15" name="正方形/長方形 14"/>
              <p:cNvSpPr/>
              <p:nvPr/>
            </p:nvSpPr>
            <p:spPr>
              <a:xfrm>
                <a:off x="-14013302" y="22979249"/>
                <a:ext cx="14026197" cy="896007"/>
              </a:xfrm>
              <a:prstGeom prst="rect">
                <a:avLst/>
              </a:prstGeom>
            </p:spPr>
            <p:txBody>
              <a:bodyPr wrap="square" lIns="0" tIns="0" rIns="0" bIns="0" anchor="ctr" anchorCtr="0">
                <a:spAutoFit/>
              </a:bodyPr>
              <a:lstStyle/>
              <a:p>
                <a:r>
                  <a:rPr lang="en-US" altLang="ja-JP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〈</a:t>
                </a:r>
                <a:r>
                  <a:rPr lang="ja-JP" altLang="en-US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体験料</a:t>
                </a:r>
                <a:r>
                  <a:rPr lang="en-US" altLang="ja-JP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〉</a:t>
                </a:r>
              </a:p>
              <a:p>
                <a:r>
                  <a:rPr lang="ja-JP" altLang="en-US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フィットネス会員：</a:t>
                </a:r>
                <a:r>
                  <a:rPr lang="en-US" altLang="ja-JP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1,500</a:t>
                </a:r>
                <a:r>
                  <a:rPr lang="ja-JP" altLang="en-US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円（税込</a:t>
                </a:r>
                <a:r>
                  <a:rPr lang="en-US" altLang="ja-JP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1,650</a:t>
                </a:r>
                <a:r>
                  <a:rPr lang="ja-JP" altLang="en-US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円）、一般：</a:t>
                </a:r>
                <a:r>
                  <a:rPr lang="en-US" altLang="ja-JP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2,500</a:t>
                </a:r>
                <a:r>
                  <a:rPr lang="ja-JP" altLang="en-US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円（税込</a:t>
                </a:r>
                <a:r>
                  <a:rPr lang="en-US" altLang="ja-JP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2,750</a:t>
                </a:r>
                <a:r>
                  <a:rPr lang="ja-JP" altLang="en-US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円）</a:t>
                </a:r>
                <a:endParaRPr lang="en-US" altLang="ja-JP" sz="1089" b="1" dirty="0">
                  <a:solidFill>
                    <a:srgbClr val="C9427E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endParaRPr lang="en-US" altLang="ja-JP" sz="1089" b="1" dirty="0">
                  <a:solidFill>
                    <a:srgbClr val="C9427E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r>
                  <a:rPr lang="en-US" altLang="ja-JP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〈</a:t>
                </a:r>
                <a:r>
                  <a:rPr lang="ja-JP" altLang="en-US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カルチャー参加時が会員種別利用時間外の方</a:t>
                </a:r>
                <a:r>
                  <a:rPr lang="en-US" altLang="ja-JP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〉</a:t>
                </a:r>
              </a:p>
              <a:p>
                <a:r>
                  <a:rPr lang="ja-JP" altLang="en-US" sz="1089" b="1" u="sng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レッスン開始</a:t>
                </a:r>
                <a:r>
                  <a:rPr lang="en-US" altLang="ja-JP" sz="1089" b="1" u="sng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30</a:t>
                </a:r>
                <a:r>
                  <a:rPr lang="ja-JP" altLang="en-US" sz="1089" b="1" u="sng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分前～レッスン終了後</a:t>
                </a:r>
                <a:r>
                  <a:rPr lang="en-US" altLang="ja-JP" sz="1089" b="1" u="sng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45</a:t>
                </a:r>
                <a:r>
                  <a:rPr lang="ja-JP" altLang="en-US" sz="1089" b="1" u="sng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分</a:t>
                </a:r>
                <a:r>
                  <a:rPr lang="ja-JP" altLang="en-US" sz="1089" b="1" dirty="0">
                    <a:solidFill>
                      <a:srgbClr val="C9427E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までの間、ご利用可能となっております</a:t>
                </a:r>
                <a:endParaRPr lang="en-US" altLang="ja-JP" sz="1089" b="1" dirty="0">
                  <a:solidFill>
                    <a:srgbClr val="C9427E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endParaRPr lang="ja-JP" altLang="en-US" sz="1089" b="1" dirty="0">
                  <a:solidFill>
                    <a:srgbClr val="C9427E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</p:grpSp>
      <p:pic>
        <p:nvPicPr>
          <p:cNvPr id="16" name="図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873" y="8714196"/>
            <a:ext cx="622613" cy="622613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04" y="0"/>
            <a:ext cx="6869648" cy="9906000"/>
          </a:xfrm>
          <a:prstGeom prst="rect">
            <a:avLst/>
          </a:prstGeom>
        </p:spPr>
      </p:pic>
      <p:sp>
        <p:nvSpPr>
          <p:cNvPr id="19" name="正方形/長方形 18"/>
          <p:cNvSpPr/>
          <p:nvPr/>
        </p:nvSpPr>
        <p:spPr>
          <a:xfrm>
            <a:off x="357009" y="8760707"/>
            <a:ext cx="5146472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r>
              <a:rPr lang="en-US" altLang="ja-JP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lang="ja-JP" altLang="en-US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体験料</a:t>
            </a:r>
            <a:r>
              <a:rPr lang="en-US" altLang="ja-JP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</a:p>
          <a:p>
            <a:r>
              <a:rPr lang="ja-JP" altLang="en-US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フィットネス会員：</a:t>
            </a:r>
            <a:r>
              <a:rPr lang="en-US" altLang="ja-JP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1,500</a:t>
            </a:r>
            <a:r>
              <a:rPr lang="ja-JP" altLang="en-US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円（税込</a:t>
            </a:r>
            <a:r>
              <a:rPr lang="en-US" altLang="ja-JP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1,650</a:t>
            </a:r>
            <a:r>
              <a:rPr lang="ja-JP" altLang="en-US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円）、一般：</a:t>
            </a:r>
            <a:r>
              <a:rPr lang="en-US" altLang="ja-JP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2,000</a:t>
            </a:r>
            <a:r>
              <a:rPr lang="ja-JP" altLang="en-US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円（税込</a:t>
            </a:r>
            <a:r>
              <a:rPr lang="en-US" altLang="ja-JP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2,200</a:t>
            </a:r>
            <a:r>
              <a:rPr lang="ja-JP" altLang="en-US" sz="9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円）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369168" y="9188917"/>
            <a:ext cx="6366984" cy="553998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r>
              <a: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体験は、</a:t>
            </a:r>
            <a:r>
              <a:rPr lang="ja-JP" altLang="en-US" sz="9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お</a:t>
            </a:r>
            <a:r>
              <a: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人さま</a:t>
            </a:r>
            <a:r>
              <a: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クラスにつき、</a:t>
            </a:r>
            <a:r>
              <a: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回とさせていただきます。</a:t>
            </a:r>
            <a:r>
              <a: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クラス在籍が定員に達した場合、</a:t>
            </a:r>
            <a:endParaRPr lang="en-US" altLang="ja-JP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体験をお断りする場合がございます。あらかじめご了承ください。</a:t>
            </a:r>
            <a:endParaRPr lang="en-US" altLang="ja-JP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ご入会には、登録手数料</a:t>
            </a:r>
            <a:r>
              <a: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3,000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円（税込</a:t>
            </a:r>
            <a:r>
              <a: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3,300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円）が必要です。（一般会員のみ）</a:t>
            </a:r>
            <a:endParaRPr lang="en-US" altLang="ja-JP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440990" y="8792075"/>
            <a:ext cx="1663657" cy="246221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r>
              <a:rPr lang="en-US" altLang="ja-JP" sz="8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lang="ja-JP" altLang="en-US" sz="8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体験申込方法</a:t>
            </a:r>
            <a:r>
              <a:rPr lang="en-US" altLang="ja-JP" sz="8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</a:p>
          <a:p>
            <a:r>
              <a:rPr lang="ja-JP" altLang="en-US" sz="800" b="1" dirty="0">
                <a:solidFill>
                  <a:srgbClr val="FF99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右記のコードよりお申込みください。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613298"/>
              </p:ext>
            </p:extLst>
          </p:nvPr>
        </p:nvGraphicFramePr>
        <p:xfrm>
          <a:off x="554867" y="2307662"/>
          <a:ext cx="5670673" cy="612000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168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1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52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07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14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83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924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クラス名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曜日</a:t>
                      </a:r>
                      <a:endParaRPr kumimoji="1" lang="en-US" altLang="ja-JP" sz="1000" dirty="0"/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時間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定員</a:t>
                      </a:r>
                      <a:r>
                        <a:rPr kumimoji="1" lang="en-US" altLang="ja-JP" sz="1050" dirty="0"/>
                        <a:t>(</a:t>
                      </a:r>
                      <a:r>
                        <a:rPr kumimoji="1" lang="ja-JP" altLang="en-US" sz="1050" dirty="0"/>
                        <a:t>名</a:t>
                      </a:r>
                      <a:r>
                        <a:rPr kumimoji="1" lang="en-US" altLang="ja-JP" sz="1050" dirty="0"/>
                        <a:t>)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月会費</a:t>
                      </a:r>
                      <a:endParaRPr kumimoji="1" lang="en-US" altLang="ja-JP" sz="1050" dirty="0"/>
                    </a:p>
                    <a:p>
                      <a:pPr algn="ctr"/>
                      <a:r>
                        <a:rPr kumimoji="1" lang="ja-JP" altLang="en-US" sz="800" dirty="0"/>
                        <a:t>（フィットネス会員）</a:t>
                      </a:r>
                      <a:endParaRPr kumimoji="1" lang="ja-JP" altLang="en-US" sz="80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/>
                        <a:t>月会費</a:t>
                      </a:r>
                      <a:endParaRPr kumimoji="1" lang="en-US" altLang="ja-JP" sz="900" dirty="0"/>
                    </a:p>
                    <a:p>
                      <a:pPr marL="0" marR="0" lvl="0" indent="0" algn="ctr" defTabSz="151196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/>
                        <a:t>（一般会員）</a:t>
                      </a:r>
                      <a:endParaRPr kumimoji="1" lang="en-US" altLang="ja-JP" sz="900" dirty="0"/>
                    </a:p>
                    <a:p>
                      <a:pPr marL="0" marR="0" lvl="0" indent="0" algn="ctr" defTabSz="151196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500" dirty="0"/>
                        <a:t>※</a:t>
                      </a:r>
                      <a:r>
                        <a:rPr kumimoji="1" lang="ja-JP" altLang="en-US" sz="500" dirty="0"/>
                        <a:t>大人スクールのみ</a:t>
                      </a:r>
                      <a:endParaRPr kumimoji="1" lang="en-US" altLang="ja-JP" sz="500" dirty="0"/>
                    </a:p>
                    <a:p>
                      <a:pPr marL="0" marR="0" lvl="0" indent="0" algn="ctr" defTabSz="151196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500" dirty="0"/>
                        <a:t>利用される方</a:t>
                      </a:r>
                      <a:endParaRPr kumimoji="1" lang="ja-JP" altLang="en-US" sz="50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担当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7229" marR="57229" marT="28615" marB="2861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84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ヨーガ</a:t>
                      </a:r>
                      <a:endParaRPr lang="en-US" altLang="ja-JP" sz="10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9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lang="en-US" altLang="ja-JP" sz="9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</a:t>
                      </a: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</a:t>
                      </a:r>
                      <a:r>
                        <a:rPr kumimoji="1" lang="ja-JP" altLang="en-US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</a:t>
                      </a:r>
                      <a:r>
                        <a:rPr kumimoji="1" lang="ja-JP" altLang="en-US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</a:t>
                      </a: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5,000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税込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5,500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7,000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税込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7,700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永原 滋子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7229" marR="57229" marT="28615" marB="2861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84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ダンス</a:t>
                      </a:r>
                      <a:r>
                        <a:rPr lang="en-US" altLang="ja-JP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advance</a:t>
                      </a:r>
                      <a:r>
                        <a:rPr lang="ja-JP" altLang="en-US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endParaRPr lang="en-US" altLang="ja-JP" sz="10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9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水</a:t>
                      </a:r>
                      <a:endParaRPr lang="en-US" altLang="ja-JP" sz="9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14:45</a:t>
                      </a:r>
                      <a:r>
                        <a:rPr kumimoji="1" lang="ja-JP" altLang="en-US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15:30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4,500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税込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4,950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7,000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税込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7,700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ユウキ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7229" marR="57229" marT="28615" marB="2861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84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エアロビクス　</a:t>
                      </a:r>
                      <a:endParaRPr lang="en-US" altLang="ja-JP" sz="10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9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木</a:t>
                      </a:r>
                      <a:endParaRPr lang="en-US" altLang="ja-JP" sz="9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  <a:r>
                        <a:rPr kumimoji="1" lang="ja-JP" altLang="en-US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</a:t>
                      </a: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</a:t>
                      </a:r>
                      <a:r>
                        <a:rPr kumimoji="1" lang="ja-JP" altLang="en-US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</a:t>
                      </a: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5,000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税込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5,500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7,000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税込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7,700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中里　真弓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7229" marR="57229" marT="28615" marB="2861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8446"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フラダンス</a:t>
                      </a:r>
                      <a:endParaRPr lang="en-US" altLang="ja-JP" sz="10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9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木</a:t>
                      </a:r>
                      <a:endParaRPr lang="en-US" altLang="ja-JP" sz="9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</a:t>
                      </a: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</a:t>
                      </a:r>
                      <a:r>
                        <a:rPr kumimoji="1" lang="ja-JP" altLang="en-US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</a:t>
                      </a:r>
                      <a:r>
                        <a:rPr kumimoji="1" lang="ja-JP" altLang="en-US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</a:t>
                      </a: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endParaRPr kumimoji="1" lang="ja-JP" alt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5,000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税込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5,500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7,000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税込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7,700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新村　典子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7229" marR="57229" marT="28615" marB="2861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8446"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リトモス</a:t>
                      </a:r>
                      <a:endParaRPr lang="en-US" altLang="ja-JP" sz="10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木</a:t>
                      </a:r>
                      <a:endParaRPr lang="en-US" altLang="ja-JP" sz="9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11</a:t>
                      </a:r>
                      <a:r>
                        <a:rPr kumimoji="1" lang="ja-JP" alt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ja-JP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25</a:t>
                      </a:r>
                      <a:r>
                        <a:rPr kumimoji="1" lang="ja-JP" alt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～</a:t>
                      </a:r>
                      <a:r>
                        <a:rPr kumimoji="1" lang="en-US" altLang="ja-JP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12</a:t>
                      </a:r>
                      <a:r>
                        <a:rPr kumimoji="1" lang="ja-JP" alt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ja-JP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15</a:t>
                      </a:r>
                      <a:endParaRPr kumimoji="1" lang="ja-JP" alt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3,750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税込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4,125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9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5,250</a:t>
                      </a:r>
                      <a:r>
                        <a:rPr lang="ja-JP" altLang="en-US" sz="9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en-US" altLang="ja-JP" sz="9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税込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5,775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戸村　浩子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7229" marR="57229" marT="28615" marB="2861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8446"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ピラティス</a:t>
                      </a:r>
                      <a:endParaRPr lang="en-US" altLang="ja-JP" sz="10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土</a:t>
                      </a:r>
                      <a:endParaRPr lang="en-US" altLang="ja-JP" sz="9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</a:t>
                      </a: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40</a:t>
                      </a:r>
                      <a:r>
                        <a:rPr kumimoji="1" lang="ja-JP" altLang="en-US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</a:t>
                      </a:r>
                      <a:r>
                        <a:rPr kumimoji="1" lang="ja-JP" altLang="en-US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</a:t>
                      </a: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40</a:t>
                      </a:r>
                      <a:endParaRPr kumimoji="1" lang="ja-JP" alt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7,500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税込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8,250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9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9,500</a:t>
                      </a:r>
                      <a:r>
                        <a:rPr lang="ja-JP" altLang="en-US" sz="9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en-US" altLang="ja-JP" sz="9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税込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10,450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栗山　陽子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7229" marR="57229" marT="28615" marB="2861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84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JAZZ</a:t>
                      </a:r>
                      <a:r>
                        <a:rPr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ダンス</a:t>
                      </a:r>
                      <a:endParaRPr lang="en-US" altLang="ja-JP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土</a:t>
                      </a:r>
                      <a:endParaRPr lang="en-US" altLang="ja-JP" sz="9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16:45</a:t>
                      </a:r>
                      <a:r>
                        <a:rPr kumimoji="1" lang="ja-JP" alt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～</a:t>
                      </a:r>
                      <a:r>
                        <a:rPr kumimoji="1" lang="en-US" altLang="ja-JP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17:30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5,000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税込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5,500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7,000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税込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7,700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Kai</a:t>
                      </a:r>
                      <a:r>
                        <a:rPr lang="ja-JP" altLang="en-US" sz="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lang="en-US" altLang="ja-JP" sz="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Thomas</a:t>
                      </a:r>
                      <a:r>
                        <a:rPr lang="ja-JP" altLang="en-US" sz="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lang="en-US" altLang="ja-JP" sz="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Jackson</a:t>
                      </a:r>
                    </a:p>
                  </a:txBody>
                  <a:tcPr marL="57229" marR="57229" marT="28615" marB="2861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78446"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ストリートダンス</a:t>
                      </a:r>
                      <a:endParaRPr lang="en-US" altLang="ja-JP" sz="10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14:45</a:t>
                      </a:r>
                      <a:r>
                        <a:rPr kumimoji="1" lang="ja-JP" alt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～</a:t>
                      </a:r>
                      <a:r>
                        <a:rPr kumimoji="1" lang="en-US" altLang="ja-JP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15:45</a:t>
                      </a:r>
                      <a:endParaRPr kumimoji="1" lang="ja-JP" alt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4,875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税込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5362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6,375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en-US" altLang="ja-JP" sz="8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税込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7,012</a:t>
                      </a:r>
                      <a:r>
                        <a:rPr lang="ja-JP" altLang="en-US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lang="en-US" altLang="ja-JP" sz="8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57229" marR="57229" marT="28615" marB="28615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Kai</a:t>
                      </a:r>
                      <a:r>
                        <a:rPr lang="ja-JP" altLang="en-US" sz="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lang="en-US" altLang="ja-JP" sz="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Thomas</a:t>
                      </a:r>
                      <a:r>
                        <a:rPr lang="ja-JP" altLang="en-US" sz="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lang="en-US" altLang="ja-JP" sz="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Jackson</a:t>
                      </a:r>
                    </a:p>
                  </a:txBody>
                  <a:tcPr marL="57229" marR="57229" marT="28615" marB="28615" anchor="ctr"/>
                </a:tc>
                <a:extLst>
                  <a:ext uri="{0D108BD9-81ED-4DB2-BD59-A6C34878D82A}">
                    <a16:rowId xmlns:a16="http://schemas.microsoft.com/office/drawing/2014/main" val="1832604804"/>
                  </a:ext>
                </a:extLst>
              </a:tr>
            </a:tbl>
          </a:graphicData>
        </a:graphic>
      </p:graphicFrame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873" y="8933461"/>
            <a:ext cx="691435" cy="691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881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3257</TotalTime>
  <Words>441</Words>
  <Application>Microsoft Office PowerPoint</Application>
  <PresentationFormat>A4 210 x 297 mm</PresentationFormat>
  <Paragraphs>101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福島　香織</dc:creator>
  <cp:lastModifiedBy>辻 夕紀</cp:lastModifiedBy>
  <cp:revision>106</cp:revision>
  <cp:lastPrinted>2025-09-22T07:05:30Z</cp:lastPrinted>
  <dcterms:created xsi:type="dcterms:W3CDTF">2022-03-05T05:15:32Z</dcterms:created>
  <dcterms:modified xsi:type="dcterms:W3CDTF">2026-05-07T02:43:05Z</dcterms:modified>
</cp:coreProperties>
</file>